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7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6CD7B8-614E-435D-AF67-D23E27399770}" type="datetimeFigureOut">
              <a:rPr lang="en-US" smtClean="0"/>
              <a:pPr/>
              <a:t>11/12/2009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9749324-A057-4A81-AC29-5B93C8F8CD82}"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6CD7B8-614E-435D-AF67-D23E27399770}" type="datetimeFigureOut">
              <a:rPr lang="en-US" smtClean="0"/>
              <a:pPr/>
              <a:t>11/12/2009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49324-A057-4A81-AC29-5B93C8F8CD82}"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71613"/>
            <a:ext cx="7772400" cy="2028838"/>
          </a:xfrm>
        </p:spPr>
        <p:txBody>
          <a:bodyPr>
            <a:normAutofit fontScale="90000"/>
          </a:bodyPr>
          <a:lstStyle/>
          <a:p>
            <a:r>
              <a:rPr lang="en-AU" dirty="0" smtClean="0"/>
              <a:t>Independent Reading</a:t>
            </a:r>
            <a:br>
              <a:rPr lang="en-AU" dirty="0" smtClean="0"/>
            </a:br>
            <a:r>
              <a:rPr lang="en-AU" dirty="0" smtClean="0"/>
              <a:t/>
            </a:r>
            <a:br>
              <a:rPr lang="en-AU" dirty="0" smtClean="0"/>
            </a:br>
            <a:r>
              <a:rPr lang="en-AU" sz="1800" i="1" dirty="0" smtClean="0"/>
              <a:t>“</a:t>
            </a:r>
            <a:r>
              <a:rPr lang="en-AU" sz="1800" i="1" dirty="0"/>
              <a:t>Just adding more time and space for independent reading is not enough……(it must be a) carefully designed, structured reading program that includes demonstrating, teaching, guiding, monitoring, evaluating and goal setting along with voluntary reading of books students choose.”   (</a:t>
            </a:r>
            <a:r>
              <a:rPr lang="en-AU" sz="1800" i="1" dirty="0" err="1"/>
              <a:t>Regie</a:t>
            </a:r>
            <a:r>
              <a:rPr lang="en-AU" sz="1800" i="1" dirty="0"/>
              <a:t> </a:t>
            </a:r>
            <a:r>
              <a:rPr lang="en-AU" sz="1800" i="1" dirty="0" err="1"/>
              <a:t>Routman</a:t>
            </a:r>
            <a:r>
              <a:rPr lang="en-AU" sz="1800" i="1" dirty="0"/>
              <a:t>)</a:t>
            </a:r>
            <a:r>
              <a:rPr lang="en-AU" dirty="0"/>
              <a:t/>
            </a:r>
            <a:br>
              <a:rPr lang="en-AU" dirty="0"/>
            </a:br>
            <a:endParaRPr lang="en-AU" dirty="0"/>
          </a:p>
        </p:txBody>
      </p:sp>
      <p:sp>
        <p:nvSpPr>
          <p:cNvPr id="3" name="Subtitle 2"/>
          <p:cNvSpPr>
            <a:spLocks noGrp="1"/>
          </p:cNvSpPr>
          <p:nvPr>
            <p:ph type="subTitle" idx="1"/>
          </p:nvPr>
        </p:nvSpPr>
        <p:spPr/>
        <p:txBody>
          <a:bodyPr/>
          <a:lstStyle/>
          <a:p>
            <a:pPr algn="r"/>
            <a:r>
              <a:rPr lang="en-AU" dirty="0" smtClean="0"/>
              <a:t>Session 1</a:t>
            </a:r>
          </a:p>
          <a:p>
            <a:pPr algn="r"/>
            <a:r>
              <a:rPr lang="en-AU" dirty="0" smtClean="0"/>
              <a:t>MEC</a:t>
            </a:r>
          </a:p>
          <a:p>
            <a:pPr algn="r"/>
            <a:r>
              <a:rPr lang="en-AU" dirty="0" smtClean="0"/>
              <a:t>November, 2009</a:t>
            </a:r>
            <a:endParaRPr lang="en-A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Responding to text</a:t>
            </a:r>
            <a:br>
              <a:rPr lang="en-AU" dirty="0" smtClean="0"/>
            </a:br>
            <a:endParaRPr lang="en-AU" dirty="0"/>
          </a:p>
        </p:txBody>
      </p:sp>
      <p:sp>
        <p:nvSpPr>
          <p:cNvPr id="3" name="Content Placeholder 2"/>
          <p:cNvSpPr>
            <a:spLocks noGrp="1"/>
          </p:cNvSpPr>
          <p:nvPr>
            <p:ph idx="1"/>
          </p:nvPr>
        </p:nvSpPr>
        <p:spPr/>
        <p:txBody>
          <a:bodyPr/>
          <a:lstStyle/>
          <a:p>
            <a:r>
              <a:rPr lang="en-AU" dirty="0" smtClean="0"/>
              <a:t>Comprehension strategies</a:t>
            </a:r>
          </a:p>
          <a:p>
            <a:r>
              <a:rPr lang="en-AU" dirty="0" smtClean="0"/>
              <a:t>Thinking tools</a:t>
            </a:r>
          </a:p>
          <a:p>
            <a:endParaRPr lang="en-A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Keeping records</a:t>
            </a:r>
            <a:br>
              <a:rPr lang="en-AU" dirty="0" smtClean="0"/>
            </a:br>
            <a:endParaRPr lang="en-AU" dirty="0"/>
          </a:p>
        </p:txBody>
      </p:sp>
      <p:sp>
        <p:nvSpPr>
          <p:cNvPr id="3" name="Content Placeholder 2"/>
          <p:cNvSpPr>
            <a:spLocks noGrp="1"/>
          </p:cNvSpPr>
          <p:nvPr>
            <p:ph idx="1"/>
          </p:nvPr>
        </p:nvSpPr>
        <p:spPr/>
        <p:txBody>
          <a:bodyPr/>
          <a:lstStyle/>
          <a:p>
            <a:r>
              <a:rPr lang="en-AU" dirty="0" smtClean="0"/>
              <a:t>Student records</a:t>
            </a:r>
          </a:p>
          <a:p>
            <a:r>
              <a:rPr lang="en-AU" dirty="0" smtClean="0"/>
              <a:t>Teacher records</a:t>
            </a:r>
            <a:endParaRPr lang="en-A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Independent </a:t>
            </a:r>
            <a:r>
              <a:rPr lang="en-AU" dirty="0" err="1" smtClean="0"/>
              <a:t>vs</a:t>
            </a:r>
            <a:r>
              <a:rPr lang="en-AU" dirty="0" smtClean="0"/>
              <a:t> Silent reading</a:t>
            </a:r>
            <a:endParaRPr lang="en-AU" dirty="0"/>
          </a:p>
        </p:txBody>
      </p:sp>
      <p:sp>
        <p:nvSpPr>
          <p:cNvPr id="4" name="Text Placeholder 3"/>
          <p:cNvSpPr>
            <a:spLocks noGrp="1"/>
          </p:cNvSpPr>
          <p:nvPr>
            <p:ph type="body" idx="1"/>
          </p:nvPr>
        </p:nvSpPr>
        <p:spPr/>
        <p:txBody>
          <a:bodyPr/>
          <a:lstStyle/>
          <a:p>
            <a:r>
              <a:rPr lang="en-AU" dirty="0" smtClean="0"/>
              <a:t>Independent</a:t>
            </a:r>
            <a:endParaRPr lang="en-AU" dirty="0"/>
          </a:p>
        </p:txBody>
      </p:sp>
      <p:sp>
        <p:nvSpPr>
          <p:cNvPr id="5" name="Content Placeholder 4"/>
          <p:cNvSpPr>
            <a:spLocks noGrp="1"/>
          </p:cNvSpPr>
          <p:nvPr>
            <p:ph sz="half" idx="2"/>
          </p:nvPr>
        </p:nvSpPr>
        <p:spPr/>
        <p:txBody>
          <a:bodyPr/>
          <a:lstStyle/>
          <a:p>
            <a:endParaRPr lang="en-AU"/>
          </a:p>
        </p:txBody>
      </p:sp>
      <p:sp>
        <p:nvSpPr>
          <p:cNvPr id="6" name="Text Placeholder 5"/>
          <p:cNvSpPr>
            <a:spLocks noGrp="1"/>
          </p:cNvSpPr>
          <p:nvPr>
            <p:ph type="body" sz="quarter" idx="3"/>
          </p:nvPr>
        </p:nvSpPr>
        <p:spPr/>
        <p:txBody>
          <a:bodyPr/>
          <a:lstStyle/>
          <a:p>
            <a:r>
              <a:rPr lang="en-AU" dirty="0" smtClean="0"/>
              <a:t>Silent</a:t>
            </a:r>
            <a:endParaRPr lang="en-AU" dirty="0"/>
          </a:p>
        </p:txBody>
      </p:sp>
      <p:sp>
        <p:nvSpPr>
          <p:cNvPr id="7" name="Content Placeholder 6"/>
          <p:cNvSpPr>
            <a:spLocks noGrp="1"/>
          </p:cNvSpPr>
          <p:nvPr>
            <p:ph sz="quarter" idx="4"/>
          </p:nvPr>
        </p:nvSpPr>
        <p:spPr/>
        <p:txBody>
          <a:bodyPr/>
          <a:lstStyle/>
          <a:p>
            <a:endParaRPr lang="en-A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Research shows….</a:t>
            </a:r>
            <a:endParaRPr lang="en-AU" dirty="0"/>
          </a:p>
        </p:txBody>
      </p:sp>
      <p:sp>
        <p:nvSpPr>
          <p:cNvPr id="8" name="Content Placeholder 7"/>
          <p:cNvSpPr>
            <a:spLocks noGrp="1"/>
          </p:cNvSpPr>
          <p:nvPr>
            <p:ph idx="1"/>
          </p:nvPr>
        </p:nvSpPr>
        <p:spPr/>
        <p:txBody>
          <a:bodyPr/>
          <a:lstStyle/>
          <a:p>
            <a:endParaRPr lang="en-A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Essential elements</a:t>
            </a:r>
            <a:endParaRPr lang="en-AU" dirty="0"/>
          </a:p>
        </p:txBody>
      </p:sp>
      <p:sp>
        <p:nvSpPr>
          <p:cNvPr id="3" name="Content Placeholder 2"/>
          <p:cNvSpPr>
            <a:spLocks noGrp="1"/>
          </p:cNvSpPr>
          <p:nvPr>
            <p:ph idx="1"/>
          </p:nvPr>
        </p:nvSpPr>
        <p:spPr/>
        <p:txBody>
          <a:bodyPr/>
          <a:lstStyle/>
          <a:p>
            <a:endParaRPr lang="en-A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it looks like….</a:t>
            </a:r>
            <a:endParaRPr lang="en-AU" dirty="0"/>
          </a:p>
        </p:txBody>
      </p:sp>
      <p:sp>
        <p:nvSpPr>
          <p:cNvPr id="3" name="Content Placeholder 2"/>
          <p:cNvSpPr>
            <a:spLocks noGrp="1"/>
          </p:cNvSpPr>
          <p:nvPr>
            <p:ph idx="1"/>
          </p:nvPr>
        </p:nvSpPr>
        <p:spPr/>
        <p:txBody>
          <a:bodyPr/>
          <a:lstStyle/>
          <a:p>
            <a:r>
              <a:rPr lang="en-AU" dirty="0" smtClean="0"/>
              <a:t>Video of </a:t>
            </a:r>
            <a:r>
              <a:rPr lang="en-AU" dirty="0" err="1" smtClean="0"/>
              <a:t>heathcote</a:t>
            </a:r>
            <a:r>
              <a:rPr lang="en-AU" dirty="0" smtClean="0"/>
              <a:t> and </a:t>
            </a:r>
            <a:r>
              <a:rPr lang="en-AU" dirty="0" err="1" smtClean="0"/>
              <a:t>Tonys</a:t>
            </a:r>
            <a:r>
              <a:rPr lang="en-AU" dirty="0" smtClean="0"/>
              <a:t> class</a:t>
            </a:r>
            <a:endParaRPr lang="en-A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Getting started</a:t>
            </a:r>
            <a:endParaRPr lang="en-AU" dirty="0"/>
          </a:p>
        </p:txBody>
      </p:sp>
      <p:sp>
        <p:nvSpPr>
          <p:cNvPr id="3" name="Content Placeholder 2"/>
          <p:cNvSpPr>
            <a:spLocks noGrp="1"/>
          </p:cNvSpPr>
          <p:nvPr>
            <p:ph idx="1"/>
          </p:nvPr>
        </p:nvSpPr>
        <p:spPr/>
        <p:txBody>
          <a:bodyPr/>
          <a:lstStyle/>
          <a:p>
            <a:r>
              <a:rPr lang="en-AU" dirty="0" smtClean="0"/>
              <a:t>Classroom library</a:t>
            </a:r>
          </a:p>
          <a:p>
            <a:r>
              <a:rPr lang="en-AU" dirty="0" smtClean="0"/>
              <a:t>Book selection</a:t>
            </a:r>
          </a:p>
          <a:p>
            <a:r>
              <a:rPr lang="en-AU" dirty="0" smtClean="0"/>
              <a:t>Book boxes</a:t>
            </a:r>
          </a:p>
          <a:p>
            <a:r>
              <a:rPr lang="en-AU" dirty="0" smtClean="0"/>
              <a:t>Responding to text</a:t>
            </a:r>
          </a:p>
          <a:p>
            <a:r>
              <a:rPr lang="en-AU" dirty="0" smtClean="0"/>
              <a:t>Keeping records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Classroom library</a:t>
            </a:r>
            <a:br>
              <a:rPr lang="en-AU" dirty="0" smtClean="0"/>
            </a:br>
            <a:endParaRPr lang="en-AU" dirty="0"/>
          </a:p>
        </p:txBody>
      </p:sp>
      <p:sp>
        <p:nvSpPr>
          <p:cNvPr id="3" name="Content Placeholder 2"/>
          <p:cNvSpPr>
            <a:spLocks noGrp="1"/>
          </p:cNvSpPr>
          <p:nvPr>
            <p:ph idx="1"/>
          </p:nvPr>
        </p:nvSpPr>
        <p:spPr/>
        <p:txBody>
          <a:bodyPr/>
          <a:lstStyle/>
          <a:p>
            <a:r>
              <a:rPr lang="en-AU" dirty="0" smtClean="0"/>
              <a:t>Location</a:t>
            </a:r>
          </a:p>
          <a:p>
            <a:r>
              <a:rPr lang="en-AU" dirty="0" smtClean="0"/>
              <a:t>Collections </a:t>
            </a:r>
          </a:p>
          <a:p>
            <a:r>
              <a:rPr lang="en-AU" dirty="0" smtClean="0"/>
              <a:t>Texts</a:t>
            </a:r>
          </a:p>
          <a:p>
            <a:r>
              <a:rPr lang="en-AU" dirty="0" smtClean="0"/>
              <a:t>Borrowing </a:t>
            </a:r>
          </a:p>
          <a:p>
            <a:r>
              <a:rPr lang="en-AU" dirty="0" smtClean="0"/>
              <a:t>Displays</a:t>
            </a:r>
          </a:p>
          <a:p>
            <a:endParaRPr lang="en-A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Book selection – ‘just right’ books</a:t>
            </a:r>
            <a:br>
              <a:rPr lang="en-AU" dirty="0" smtClean="0"/>
            </a:br>
            <a:endParaRPr lang="en-AU" dirty="0"/>
          </a:p>
        </p:txBody>
      </p:sp>
      <p:sp>
        <p:nvSpPr>
          <p:cNvPr id="3" name="Content Placeholder 2"/>
          <p:cNvSpPr>
            <a:spLocks noGrp="1"/>
          </p:cNvSpPr>
          <p:nvPr>
            <p:ph idx="1"/>
          </p:nvPr>
        </p:nvSpPr>
        <p:spPr/>
        <p:txBody>
          <a:bodyPr/>
          <a:lstStyle/>
          <a:p>
            <a:r>
              <a:rPr lang="en-AU" dirty="0" smtClean="0"/>
              <a:t>Definition </a:t>
            </a:r>
          </a:p>
          <a:p>
            <a:r>
              <a:rPr lang="en-AU" dirty="0" smtClean="0"/>
              <a:t>Student selected</a:t>
            </a:r>
          </a:p>
          <a:p>
            <a:r>
              <a:rPr lang="en-AU" dirty="0" smtClean="0"/>
              <a:t>Purpose</a:t>
            </a:r>
          </a:p>
          <a:p>
            <a:r>
              <a:rPr lang="en-AU" dirty="0" smtClean="0"/>
              <a:t>Interested</a:t>
            </a:r>
          </a:p>
          <a:p>
            <a:r>
              <a:rPr lang="en-AU" dirty="0" smtClean="0"/>
              <a:t>Understand the content  (schema)</a:t>
            </a:r>
          </a:p>
          <a:p>
            <a:r>
              <a:rPr lang="en-AU" dirty="0" smtClean="0"/>
              <a:t>Decode </a:t>
            </a:r>
            <a:endParaRPr lang="en-A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Book boxes</a:t>
            </a:r>
            <a:br>
              <a:rPr lang="en-AU" dirty="0" smtClean="0"/>
            </a:br>
            <a:endParaRPr lang="en-AU" dirty="0"/>
          </a:p>
        </p:txBody>
      </p:sp>
      <p:sp>
        <p:nvSpPr>
          <p:cNvPr id="3" name="Content Placeholder 2"/>
          <p:cNvSpPr>
            <a:spLocks noGrp="1"/>
          </p:cNvSpPr>
          <p:nvPr>
            <p:ph idx="1"/>
          </p:nvPr>
        </p:nvSpPr>
        <p:spPr/>
        <p:txBody>
          <a:bodyPr/>
          <a:lstStyle/>
          <a:p>
            <a:r>
              <a:rPr lang="en-AU" dirty="0" smtClean="0"/>
              <a:t>Individual boxes</a:t>
            </a:r>
          </a:p>
          <a:p>
            <a:r>
              <a:rPr lang="en-AU" dirty="0" smtClean="0"/>
              <a:t>Selection of texts</a:t>
            </a:r>
          </a:p>
          <a:p>
            <a:r>
              <a:rPr lang="en-AU" dirty="0" smtClean="0"/>
              <a:t>Reading journal</a:t>
            </a:r>
          </a:p>
          <a:p>
            <a:r>
              <a:rPr lang="en-AU" dirty="0" smtClean="0"/>
              <a:t>Pencil</a:t>
            </a:r>
          </a:p>
          <a:p>
            <a:r>
              <a:rPr lang="en-AU" dirty="0" smtClean="0"/>
              <a:t>Headphones</a:t>
            </a:r>
          </a:p>
          <a:p>
            <a:endParaRPr lang="en-AU"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TotalTime>
  <Words>94</Words>
  <Application>Microsoft Office PowerPoint</Application>
  <PresentationFormat>On-screen Show (4:3)</PresentationFormat>
  <Paragraphs>42</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Independent Reading  “Just adding more time and space for independent reading is not enough……(it must be a) carefully designed, structured reading program that includes demonstrating, teaching, guiding, monitoring, evaluating and goal setting along with voluntary reading of books students choose.”   (Regie Routman) </vt:lpstr>
      <vt:lpstr>Independent vs Silent reading</vt:lpstr>
      <vt:lpstr>Research shows….</vt:lpstr>
      <vt:lpstr>Essential elements</vt:lpstr>
      <vt:lpstr>What it looks like….</vt:lpstr>
      <vt:lpstr>Getting started</vt:lpstr>
      <vt:lpstr>Classroom library </vt:lpstr>
      <vt:lpstr>Book selection – ‘just right’ books </vt:lpstr>
      <vt:lpstr>Book boxes </vt:lpstr>
      <vt:lpstr>Responding to text </vt:lpstr>
      <vt:lpstr>Keeping records </vt:lpstr>
    </vt:vector>
  </TitlesOfParts>
  <Company>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Independent Reading</dc:title>
  <dc:creator>08110039</dc:creator>
  <cp:lastModifiedBy>08110039</cp:lastModifiedBy>
  <cp:revision>23</cp:revision>
  <dcterms:created xsi:type="dcterms:W3CDTF">2009-11-02T01:14:38Z</dcterms:created>
  <dcterms:modified xsi:type="dcterms:W3CDTF">2009-11-12T02:06:49Z</dcterms:modified>
</cp:coreProperties>
</file>